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3" r:id="rId5"/>
    <p:sldId id="258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1" r:id="rId20"/>
    <p:sldId id="280" r:id="rId21"/>
    <p:sldId id="279" r:id="rId22"/>
    <p:sldId id="278" r:id="rId23"/>
    <p:sldId id="284" r:id="rId24"/>
    <p:sldId id="283" r:id="rId25"/>
    <p:sldId id="282" r:id="rId26"/>
    <p:sldId id="277" r:id="rId27"/>
    <p:sldId id="288" r:id="rId28"/>
    <p:sldId id="289" r:id="rId29"/>
    <p:sldId id="290" r:id="rId30"/>
    <p:sldId id="276" r:id="rId31"/>
    <p:sldId id="275" r:id="rId32"/>
    <p:sldId id="286" r:id="rId33"/>
    <p:sldId id="287" r:id="rId34"/>
    <p:sldId id="285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82DF3E-51EC-4EA8-653B-5BF7374F9808}" v="771" dt="2023-09-11T11:31:15.3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871ED-44EC-191A-99F8-EA8AF8196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B99FC0-2E3C-E241-C439-661FAA510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E9A4B1-A198-F8EA-78F9-E19CECC20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DB1DB9-029F-F7A7-0FCF-FFB22864F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9164C9-B0C2-31A6-FE06-3BFD6090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14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BF3B5-7964-43E3-6013-BB531E4E1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4D278E-66DB-A25E-4351-6313DDE02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CF69CB-4AD8-87A2-15F2-5E5171CE5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8F21DD-7CF6-5F0D-2F05-08891B2F0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3065D6-D7F0-C190-638F-6C4684F9F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08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E6D634-8FE9-BC02-8926-AF4E07A4DB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E3874F-4962-51CD-A4B2-588EAF7C2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0BF8C4-D429-C84C-DDCC-73EB29BCF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E65F36-7580-1D4F-7FB4-0D55A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15103D-F1D1-5501-3A4E-5B30B0B8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662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6F917-9DC5-3443-F455-F9BA6EE0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13EB9-9381-F040-977F-C265C375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851168-1EC9-37C9-5809-403EE251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09C26B-D5F0-8B91-7412-CBE5064C0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6D0CE8-7E14-A420-7262-13D34FBDD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9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30EEE-BAC0-33CD-9724-EAA7A0E09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FFD77A-C4DB-9C6C-0D50-9FCE6BBFC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5BA4DD-923F-43FE-6726-B5F141A0B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749B2D-28A5-5250-42A6-47EE0566F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7A67C5-4869-9450-1EA8-22BF7D968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734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7BFF-63C8-3FAE-5C94-5C053135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E9E51E-ED42-29C7-32B5-2672DE7348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A352AB-944A-43C7-824D-A66FE9E1F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855411-EE62-EDEA-3725-652E1ED1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B19301-456E-D704-9A6C-CD5DEECCA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F7F5E5-87FD-F1F5-6C73-B1E4150D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904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FB416-8D97-A396-B974-87B91638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3781F-6423-E0E3-335E-C6C15D591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E4990A-5DDB-AF6C-1A51-018DB769C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D2D29A-46ED-36D3-3578-324E0F5EA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4FDC7B-5708-B440-6BFD-BAEDCEC1F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5556BB-DEAA-AA34-0A5B-D9698174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ADB43C-347D-0FFC-C240-48D8AB40D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FF3169-2E6E-F8A8-9667-DFE48CDD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055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F867F-08A4-D97B-5C13-E5A3946A7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DD722D-F8CA-5AFE-ED4F-085D87D51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994FC0-8BBB-557D-FA4B-ECDC88BB1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09BAC9-361C-9FB5-2F4E-F89F68F9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635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333646-290B-FCDA-B006-7C7025B30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7BC97B-32A6-ED03-753A-EAC82D206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E81D79-7734-0E59-6340-A9122BB0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49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610BF-E5F5-089C-D813-08B243EF1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7E6F0-C455-B4A7-514D-7BDF5F932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33E915-4AB9-8F49-8683-5DA8F14C5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3C3DBA-3E2E-2F99-BA45-16C52C76A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2437C3-D333-C4FE-A8DE-84B414EAB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EC5924-54E6-2CA9-2EF5-288B7CF1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230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6CF49-B133-F3B5-9B53-1DA711D5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1AA46F-09A3-2BB8-A0E0-E70D837C83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76E392-4363-A74C-5E9F-43A8A57F0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37A116-0656-29DC-2C4C-AE3B390D2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292CB1-992A-038E-C328-B47B8EB9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B1C7AB-3A3D-52D6-17FE-788DAF2C7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963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1CB40E-0E4D-17B3-4238-6BF22E0B8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31F472-F2E7-0E09-C759-3FBCC431A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68A2BE-B5E6-EA71-33F2-F4697D0D90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F0B09-7E9B-4AB0-A60E-4B151A71CCD3}" type="datetimeFigureOut">
              <a:rPr lang="ko-KR" altLang="en-US" smtClean="0"/>
              <a:t>2023-09-12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7013CA-8F82-BCEC-F246-652379BA8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D0C309-92A0-E08A-933D-54EFE7B7B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53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oracleselixir.com/tools/download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indscale.kr/course/python-visualization-basic/grid/" TargetMode="External"/><Relationship Id="rId2" Type="http://schemas.openxmlformats.org/officeDocument/2006/relationships/hyperlink" Target="https://blog.naver.com/PostView.naver?blogId=kiddwannabe&amp;logNo=222655678945&amp;categoryNo=0&amp;parentCategoryNo=0&amp;currentPage=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.blog.naver.com/PostView.naver?isHttpsRedirect=true&amp;blogId=dotorimj2&amp;logNo=222117972039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야외, 하늘, 건물, 안개이(가) 표시된 사진&#10;&#10;자동 생성된 설명">
            <a:extLst>
              <a:ext uri="{FF2B5EF4-FFF2-40B4-BE49-F238E27FC236}">
                <a16:creationId xmlns:a16="http://schemas.microsoft.com/office/drawing/2014/main" id="{01F55A6B-2588-BB2D-6CE0-2F33F30074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88DE582-DE31-F7F3-2281-E9FD99C35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League of Legends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데이터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519752-E50E-6CB1-39F5-49F3AC830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김태훈</a:t>
            </a:r>
          </a:p>
        </p:txBody>
      </p:sp>
    </p:spTree>
    <p:extLst>
      <p:ext uri="{BB962C8B-B14F-4D97-AF65-F5344CB8AC3E}">
        <p14:creationId xmlns:p14="http://schemas.microsoft.com/office/powerpoint/2010/main" val="2911289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D9B6C2-618F-CC26-4078-995C25086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6" y="1023725"/>
            <a:ext cx="6672263" cy="4661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D0004A-9434-D409-DF97-57DB7DFF4E05}"/>
              </a:ext>
            </a:extLst>
          </p:cNvPr>
          <p:cNvSpPr txBox="1"/>
          <p:nvPr/>
        </p:nvSpPr>
        <p:spPr>
          <a:xfrm>
            <a:off x="3130750" y="5937527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킬 수</a:t>
            </a:r>
            <a:r>
              <a:rPr lang="en-US" altLang="ko-KR" dirty="0"/>
              <a:t>, </a:t>
            </a:r>
            <a:r>
              <a:rPr lang="ko-KR" altLang="en-US" dirty="0"/>
              <a:t>드래곤 처치 횟수 등도 같은 방법으로 처리함</a:t>
            </a:r>
          </a:p>
        </p:txBody>
      </p:sp>
    </p:spTree>
    <p:extLst>
      <p:ext uri="{BB962C8B-B14F-4D97-AF65-F5344CB8AC3E}">
        <p14:creationId xmlns:p14="http://schemas.microsoft.com/office/powerpoint/2010/main" val="3324523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0004A-9434-D409-DF97-57DB7DFF4E05}"/>
              </a:ext>
            </a:extLst>
          </p:cNvPr>
          <p:cNvSpPr txBox="1"/>
          <p:nvPr/>
        </p:nvSpPr>
        <p:spPr>
          <a:xfrm>
            <a:off x="3928608" y="5717702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구한 데이터를 팀별로 합침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AE28DF-CB8D-3E51-AA66-6FEAE3BB5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1215"/>
            <a:ext cx="12192000" cy="36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6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0004A-9434-D409-DF97-57DB7DFF4E05}"/>
              </a:ext>
            </a:extLst>
          </p:cNvPr>
          <p:cNvSpPr txBox="1"/>
          <p:nvPr/>
        </p:nvSpPr>
        <p:spPr>
          <a:xfrm>
            <a:off x="3928608" y="5717702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구한 데이터를 팀별로 합침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AE28DF-CB8D-3E51-AA66-6FEAE3BB5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1215"/>
            <a:ext cx="12192000" cy="36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07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0004A-9434-D409-DF97-57DB7DFF4E05}"/>
              </a:ext>
            </a:extLst>
          </p:cNvPr>
          <p:cNvSpPr txBox="1"/>
          <p:nvPr/>
        </p:nvSpPr>
        <p:spPr>
          <a:xfrm>
            <a:off x="1503716" y="5549383"/>
            <a:ext cx="918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Regplot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이용하여 각종 지표와 승률의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산점도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(scatterplot)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과 추세선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(trendline)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그림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E5587C-8F98-DD45-C9AC-2FAF09A54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790700"/>
            <a:ext cx="114585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67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0004A-9434-D409-DF97-57DB7DFF4E05}"/>
              </a:ext>
            </a:extLst>
          </p:cNvPr>
          <p:cNvSpPr txBox="1"/>
          <p:nvPr/>
        </p:nvSpPr>
        <p:spPr>
          <a:xfrm>
            <a:off x="1503716" y="5549383"/>
            <a:ext cx="888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Scikit learn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</a:t>
            </a:r>
            <a:r>
              <a:rPr lang="en-US" altLang="ko-KR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inear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Regression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이용하여 각 지표와 승률의 정확한 상관관계 분석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FD388A-7CC4-F0A2-D0A0-654357E49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907511"/>
            <a:ext cx="99441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11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 err="1"/>
              <a:t>킬과</a:t>
            </a:r>
            <a:r>
              <a:rPr lang="ko-KR" altLang="en-US" sz="4000" dirty="0"/>
              <a:t>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BF457-90A2-D82A-5538-1C56D811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487"/>
            <a:ext cx="12192000" cy="2436995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1796DF9-208B-9724-859D-07E74FA0A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439789"/>
              </p:ext>
            </p:extLst>
          </p:nvPr>
        </p:nvGraphicFramePr>
        <p:xfrm>
          <a:off x="1542509" y="3911300"/>
          <a:ext cx="8876071" cy="201168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639529">
                  <a:extLst>
                    <a:ext uri="{9D8B030D-6E8A-4147-A177-3AD203B41FA5}">
                      <a16:colId xmlns:a16="http://schemas.microsoft.com/office/drawing/2014/main" val="3869319549"/>
                    </a:ext>
                  </a:extLst>
                </a:gridCol>
                <a:gridCol w="1639529">
                  <a:extLst>
                    <a:ext uri="{9D8B030D-6E8A-4147-A177-3AD203B41FA5}">
                      <a16:colId xmlns:a16="http://schemas.microsoft.com/office/drawing/2014/main" val="1468414112"/>
                    </a:ext>
                  </a:extLst>
                </a:gridCol>
                <a:gridCol w="1639529">
                  <a:extLst>
                    <a:ext uri="{9D8B030D-6E8A-4147-A177-3AD203B41FA5}">
                      <a16:colId xmlns:a16="http://schemas.microsoft.com/office/drawing/2014/main" val="2319631475"/>
                    </a:ext>
                  </a:extLst>
                </a:gridCol>
                <a:gridCol w="1639529">
                  <a:extLst>
                    <a:ext uri="{9D8B030D-6E8A-4147-A177-3AD203B41FA5}">
                      <a16:colId xmlns:a16="http://schemas.microsoft.com/office/drawing/2014/main" val="2110366257"/>
                    </a:ext>
                  </a:extLst>
                </a:gridCol>
                <a:gridCol w="2317955">
                  <a:extLst>
                    <a:ext uri="{9D8B030D-6E8A-4147-A177-3AD203B41FA5}">
                      <a16:colId xmlns:a16="http://schemas.microsoft.com/office/drawing/2014/main" val="16215797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category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coefficient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intercept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r2 score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form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32601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Kills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0.050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-0.237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0.584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0.05x - 0.237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402832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doubleKills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0.284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0.009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0.595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0.284x + 0.009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41421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tripleKill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0.701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0.248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0.375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0.701x + 0.248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290469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quadraKill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1.056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0.396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0.118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1.056x + 0.396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125873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pentaKill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1.995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0.434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0.057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1.995x + 0.434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79287453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넷째 자리에서 반올림</a:t>
            </a:r>
          </a:p>
        </p:txBody>
      </p:sp>
    </p:spTree>
    <p:extLst>
      <p:ext uri="{BB962C8B-B14F-4D97-AF65-F5344CB8AC3E}">
        <p14:creationId xmlns:p14="http://schemas.microsoft.com/office/powerpoint/2010/main" val="4274663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 err="1"/>
              <a:t>킬과</a:t>
            </a:r>
            <a:r>
              <a:rPr lang="ko-KR" altLang="en-US" sz="4000" dirty="0"/>
              <a:t>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818390-6ED2-A119-0AA3-D2D6C9BB9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683" y="770965"/>
            <a:ext cx="4662488" cy="548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18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 fontScale="90000"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 err="1"/>
              <a:t>미니언</a:t>
            </a:r>
            <a:r>
              <a:rPr lang="en-US" altLang="ko-KR" sz="4000" dirty="0"/>
              <a:t>, </a:t>
            </a:r>
            <a:r>
              <a:rPr lang="ko-KR" altLang="en-US" sz="4000" dirty="0"/>
              <a:t>몬스터와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77F6AC-1F33-8AEC-C359-9C5D459CC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71" y="825209"/>
            <a:ext cx="6686550" cy="3286125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946C5A-6CEE-C131-236C-AA47F2882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635062"/>
              </p:ext>
            </p:extLst>
          </p:nvPr>
        </p:nvGraphicFramePr>
        <p:xfrm>
          <a:off x="1373333" y="4538282"/>
          <a:ext cx="8876071" cy="100584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639529">
                  <a:extLst>
                    <a:ext uri="{9D8B030D-6E8A-4147-A177-3AD203B41FA5}">
                      <a16:colId xmlns:a16="http://schemas.microsoft.com/office/drawing/2014/main" val="3869319549"/>
                    </a:ext>
                  </a:extLst>
                </a:gridCol>
                <a:gridCol w="1639529">
                  <a:extLst>
                    <a:ext uri="{9D8B030D-6E8A-4147-A177-3AD203B41FA5}">
                      <a16:colId xmlns:a16="http://schemas.microsoft.com/office/drawing/2014/main" val="1468414112"/>
                    </a:ext>
                  </a:extLst>
                </a:gridCol>
                <a:gridCol w="1639529">
                  <a:extLst>
                    <a:ext uri="{9D8B030D-6E8A-4147-A177-3AD203B41FA5}">
                      <a16:colId xmlns:a16="http://schemas.microsoft.com/office/drawing/2014/main" val="2319631475"/>
                    </a:ext>
                  </a:extLst>
                </a:gridCol>
                <a:gridCol w="1639529">
                  <a:extLst>
                    <a:ext uri="{9D8B030D-6E8A-4147-A177-3AD203B41FA5}">
                      <a16:colId xmlns:a16="http://schemas.microsoft.com/office/drawing/2014/main" val="2110366257"/>
                    </a:ext>
                  </a:extLst>
                </a:gridCol>
                <a:gridCol w="2317955">
                  <a:extLst>
                    <a:ext uri="{9D8B030D-6E8A-4147-A177-3AD203B41FA5}">
                      <a16:colId xmlns:a16="http://schemas.microsoft.com/office/drawing/2014/main" val="16215797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category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coefficient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intercept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r2 score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form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32601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minionKill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0.001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-0.455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0.139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0.001x - 0.455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402832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monsterKill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0.006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-0.512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0.313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0.006x - 0.512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41421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674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몬스터와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5DD3A4-45C5-D355-202E-2E1833BB8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55" y="675875"/>
            <a:ext cx="8059305" cy="27045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61EC66-11AA-2520-4BCB-743D4EEA4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356" y="3491917"/>
            <a:ext cx="8059305" cy="266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49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몬스터와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6FE799-8885-EA84-BCB7-14ECEA331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793" y="760136"/>
            <a:ext cx="5214332" cy="26796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AC0B62-B7B1-B6BB-0B51-1EABD8401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701" y="3439830"/>
            <a:ext cx="5670915" cy="281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97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목차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AADEB27-8E33-727F-8DB0-274335BA6CEA}"/>
              </a:ext>
            </a:extLst>
          </p:cNvPr>
          <p:cNvSpPr/>
          <p:nvPr/>
        </p:nvSpPr>
        <p:spPr>
          <a:xfrm>
            <a:off x="1685365" y="1532965"/>
            <a:ext cx="4410635" cy="15240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분석한 데이터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A0BF855-6035-D541-4F39-25497B597F75}"/>
              </a:ext>
            </a:extLst>
          </p:cNvPr>
          <p:cNvSpPr/>
          <p:nvPr/>
        </p:nvSpPr>
        <p:spPr>
          <a:xfrm flipH="1">
            <a:off x="6095999" y="2823882"/>
            <a:ext cx="4303058" cy="1524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데이터 분석 방법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FD0CE22-EA7C-0ED4-8F15-C2BACA085561}"/>
              </a:ext>
            </a:extLst>
          </p:cNvPr>
          <p:cNvSpPr/>
          <p:nvPr/>
        </p:nvSpPr>
        <p:spPr>
          <a:xfrm>
            <a:off x="1685364" y="4296539"/>
            <a:ext cx="4410634" cy="152400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데이터 분석 결과</a:t>
            </a:r>
          </a:p>
        </p:txBody>
      </p:sp>
    </p:spTree>
    <p:extLst>
      <p:ext uri="{BB962C8B-B14F-4D97-AF65-F5344CB8AC3E}">
        <p14:creationId xmlns:p14="http://schemas.microsoft.com/office/powerpoint/2010/main" val="3511409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몬스터와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448B75B-F0F7-38F1-A1F8-F1CDC8763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290364"/>
              </p:ext>
            </p:extLst>
          </p:nvPr>
        </p:nvGraphicFramePr>
        <p:xfrm>
          <a:off x="453892" y="1508439"/>
          <a:ext cx="10778885" cy="4154885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991004">
                  <a:extLst>
                    <a:ext uri="{9D8B030D-6E8A-4147-A177-3AD203B41FA5}">
                      <a16:colId xmlns:a16="http://schemas.microsoft.com/office/drawing/2014/main" val="1485450602"/>
                    </a:ext>
                  </a:extLst>
                </a:gridCol>
                <a:gridCol w="1991004">
                  <a:extLst>
                    <a:ext uri="{9D8B030D-6E8A-4147-A177-3AD203B41FA5}">
                      <a16:colId xmlns:a16="http://schemas.microsoft.com/office/drawing/2014/main" val="456348747"/>
                    </a:ext>
                  </a:extLst>
                </a:gridCol>
                <a:gridCol w="1991004">
                  <a:extLst>
                    <a:ext uri="{9D8B030D-6E8A-4147-A177-3AD203B41FA5}">
                      <a16:colId xmlns:a16="http://schemas.microsoft.com/office/drawing/2014/main" val="2934567024"/>
                    </a:ext>
                  </a:extLst>
                </a:gridCol>
                <a:gridCol w="1991004">
                  <a:extLst>
                    <a:ext uri="{9D8B030D-6E8A-4147-A177-3AD203B41FA5}">
                      <a16:colId xmlns:a16="http://schemas.microsoft.com/office/drawing/2014/main" val="4129819337"/>
                    </a:ext>
                  </a:extLst>
                </a:gridCol>
                <a:gridCol w="2814869">
                  <a:extLst>
                    <a:ext uri="{9D8B030D-6E8A-4147-A177-3AD203B41FA5}">
                      <a16:colId xmlns:a16="http://schemas.microsoft.com/office/drawing/2014/main" val="2379200566"/>
                    </a:ext>
                  </a:extLst>
                </a:gridCol>
              </a:tblGrid>
              <a:tr h="2406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dirty="0">
                          <a:effectLst/>
                        </a:rPr>
                        <a:t>category</a:t>
                      </a:r>
                    </a:p>
                  </a:txBody>
                  <a:tcPr marL="40104" marR="40104" marT="20052" marB="20052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dirty="0">
                          <a:effectLst/>
                        </a:rPr>
                        <a:t>coefficient</a:t>
                      </a:r>
                    </a:p>
                  </a:txBody>
                  <a:tcPr marL="40104" marR="40104" marT="20052" marB="20052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dirty="0">
                          <a:effectLst/>
                        </a:rPr>
                        <a:t>intercept</a:t>
                      </a:r>
                    </a:p>
                  </a:txBody>
                  <a:tcPr marL="40104" marR="40104" marT="20052" marB="20052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dirty="0">
                          <a:effectLst/>
                        </a:rPr>
                        <a:t>r2 score</a:t>
                      </a:r>
                    </a:p>
                  </a:txBody>
                  <a:tcPr marL="40104" marR="40104" marT="20052" marB="20052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dirty="0">
                          <a:effectLst/>
                        </a:rPr>
                        <a:t>form</a:t>
                      </a:r>
                    </a:p>
                  </a:txBody>
                  <a:tcPr marL="40104" marR="40104" marT="20052" marB="20052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115213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dragons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0.304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-0.178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0.609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0.304x + -0.178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3474986651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</a:rPr>
                        <a:t>opp_dragons</a:t>
                      </a:r>
                      <a:endParaRPr lang="en-US" sz="2000" dirty="0">
                        <a:effectLst/>
                      </a:endParaRP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-0.302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1.137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0.490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-0.302x + 1.137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403636540"/>
                  </a:ext>
                </a:extLst>
              </a:tr>
              <a:tr h="40104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</a:rPr>
                        <a:t>elementaldrakes</a:t>
                      </a:r>
                      <a:endParaRPr lang="en-US" sz="2000" dirty="0">
                        <a:effectLst/>
                      </a:endParaRP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0.316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-0.190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0.621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0.316x + -0.19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955683772"/>
                  </a:ext>
                </a:extLst>
              </a:tr>
              <a:tr h="40104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opp_elementaldrakes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-0.323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1.169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0.519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-0.323x + 1.169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2484562027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elders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0.716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0.428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0.026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0.716x + 0.428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1697312166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opp_elders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-0.105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0.460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0.001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-0.105x + 0.46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828937185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heralds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0.384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0.087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0.305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0.384x + 0.087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978372023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opp_heralds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-0.393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0.859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0.321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-0.393x + 0.859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3612237540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barons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0.611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0.031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0.651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0.611x + 0.031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1281890408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</a:rPr>
                        <a:t>opp_barons</a:t>
                      </a:r>
                      <a:endParaRPr lang="en-US" sz="2000" dirty="0">
                        <a:effectLst/>
                      </a:endParaRP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-0.643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0.961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0.545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-0.643x + 0.961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3565809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402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몬스터와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DB18B8-C35F-5437-2506-4195D64F5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78" y="852767"/>
            <a:ext cx="7394900" cy="51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26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몬스터와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3507D0-29CB-A1C9-A82A-ACEBB3346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258" y="961451"/>
            <a:ext cx="7005638" cy="509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08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파괴와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C1F84F-EAD7-BCC8-35E1-6FC321E4D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80" y="704837"/>
            <a:ext cx="8055069" cy="27241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2EC836-8838-8B6F-19CC-98F990FF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397" y="3489230"/>
            <a:ext cx="8569419" cy="291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4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파괴와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CB93AE8-95F8-9114-3F4F-49A6F60A7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313523"/>
              </p:ext>
            </p:extLst>
          </p:nvPr>
        </p:nvGraphicFramePr>
        <p:xfrm>
          <a:off x="0" y="1450166"/>
          <a:ext cx="12191997" cy="2768948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321859">
                  <a:extLst>
                    <a:ext uri="{9D8B030D-6E8A-4147-A177-3AD203B41FA5}">
                      <a16:colId xmlns:a16="http://schemas.microsoft.com/office/drawing/2014/main" val="1517137270"/>
                    </a:ext>
                  </a:extLst>
                </a:gridCol>
                <a:gridCol w="2182191">
                  <a:extLst>
                    <a:ext uri="{9D8B030D-6E8A-4147-A177-3AD203B41FA5}">
                      <a16:colId xmlns:a16="http://schemas.microsoft.com/office/drawing/2014/main" val="808122959"/>
                    </a:ext>
                  </a:extLst>
                </a:gridCol>
                <a:gridCol w="2252025">
                  <a:extLst>
                    <a:ext uri="{9D8B030D-6E8A-4147-A177-3AD203B41FA5}">
                      <a16:colId xmlns:a16="http://schemas.microsoft.com/office/drawing/2014/main" val="3277672247"/>
                    </a:ext>
                  </a:extLst>
                </a:gridCol>
                <a:gridCol w="2252025">
                  <a:extLst>
                    <a:ext uri="{9D8B030D-6E8A-4147-A177-3AD203B41FA5}">
                      <a16:colId xmlns:a16="http://schemas.microsoft.com/office/drawing/2014/main" val="57029305"/>
                    </a:ext>
                  </a:extLst>
                </a:gridCol>
                <a:gridCol w="3183897">
                  <a:extLst>
                    <a:ext uri="{9D8B030D-6E8A-4147-A177-3AD203B41FA5}">
                      <a16:colId xmlns:a16="http://schemas.microsoft.com/office/drawing/2014/main" val="946471660"/>
                    </a:ext>
                  </a:extLst>
                </a:gridCol>
              </a:tblGrid>
              <a:tr h="178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category</a:t>
                      </a:r>
                    </a:p>
                  </a:txBody>
                  <a:tcPr marL="29804" marR="29804" marT="14902" marB="14902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coefficient</a:t>
                      </a:r>
                    </a:p>
                  </a:txBody>
                  <a:tcPr marL="29804" marR="29804" marT="14902" marB="14902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intercept</a:t>
                      </a:r>
                    </a:p>
                  </a:txBody>
                  <a:tcPr marL="29804" marR="29804" marT="14902" marB="14902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r2 score</a:t>
                      </a:r>
                    </a:p>
                  </a:txBody>
                  <a:tcPr marL="29804" marR="29804" marT="14902" marB="14902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form</a:t>
                      </a:r>
                    </a:p>
                  </a:txBody>
                  <a:tcPr marL="29804" marR="29804" marT="14902" marB="14902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728447"/>
                  </a:ext>
                </a:extLst>
              </a:tr>
              <a:tr h="1639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towers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0.111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-0.181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0.885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0.111x + -0.181</a:t>
                      </a:r>
                    </a:p>
                  </a:txBody>
                  <a:tcPr marL="29804" marR="29804" marT="14902" marB="14902" anchor="ctr"/>
                </a:tc>
                <a:extLst>
                  <a:ext uri="{0D108BD9-81ED-4DB2-BD59-A6C34878D82A}">
                    <a16:rowId xmlns:a16="http://schemas.microsoft.com/office/drawing/2014/main" val="2642119991"/>
                  </a:ext>
                </a:extLst>
              </a:tr>
              <a:tr h="1639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effectLst/>
                        </a:rPr>
                        <a:t>opp_towers</a:t>
                      </a:r>
                      <a:endParaRPr lang="en-US" sz="2400" dirty="0">
                        <a:effectLst/>
                      </a:endParaRP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-0.121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1.230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0.919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-0.121x + 1.23</a:t>
                      </a:r>
                    </a:p>
                  </a:txBody>
                  <a:tcPr marL="29804" marR="29804" marT="14902" marB="14902" anchor="ctr"/>
                </a:tc>
                <a:extLst>
                  <a:ext uri="{0D108BD9-81ED-4DB2-BD59-A6C34878D82A}">
                    <a16:rowId xmlns:a16="http://schemas.microsoft.com/office/drawing/2014/main" val="559744763"/>
                  </a:ext>
                </a:extLst>
              </a:tr>
              <a:tr h="16392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turretplates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0.123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-0.070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0.428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0.123x + -0.07</a:t>
                      </a:r>
                    </a:p>
                  </a:txBody>
                  <a:tcPr marL="29804" marR="29804" marT="14902" marB="14902" anchor="ctr"/>
                </a:tc>
                <a:extLst>
                  <a:ext uri="{0D108BD9-81ED-4DB2-BD59-A6C34878D82A}">
                    <a16:rowId xmlns:a16="http://schemas.microsoft.com/office/drawing/2014/main" val="1929943769"/>
                  </a:ext>
                </a:extLst>
              </a:tr>
              <a:tr h="298037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opp_turretplates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-0.118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0.999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0.468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-0.118x + 0.999</a:t>
                      </a:r>
                    </a:p>
                  </a:txBody>
                  <a:tcPr marL="29804" marR="29804" marT="14902" marB="14902" anchor="ctr"/>
                </a:tc>
                <a:extLst>
                  <a:ext uri="{0D108BD9-81ED-4DB2-BD59-A6C34878D82A}">
                    <a16:rowId xmlns:a16="http://schemas.microsoft.com/office/drawing/2014/main" val="3689726815"/>
                  </a:ext>
                </a:extLst>
              </a:tr>
              <a:tr h="16392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inhibitors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0.431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0.078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0.780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0.431x + 0.078</a:t>
                      </a:r>
                    </a:p>
                  </a:txBody>
                  <a:tcPr marL="29804" marR="29804" marT="14902" marB="14902" anchor="ctr"/>
                </a:tc>
                <a:extLst>
                  <a:ext uri="{0D108BD9-81ED-4DB2-BD59-A6C34878D82A}">
                    <a16:rowId xmlns:a16="http://schemas.microsoft.com/office/drawing/2014/main" val="548902175"/>
                  </a:ext>
                </a:extLst>
              </a:tr>
              <a:tr h="1639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effectLst/>
                        </a:rPr>
                        <a:t>opp_inhibitors</a:t>
                      </a:r>
                      <a:endParaRPr lang="en-US" sz="2400" dirty="0">
                        <a:effectLst/>
                      </a:endParaRP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-0.408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0.881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0.802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-0.408x + 0.881</a:t>
                      </a:r>
                    </a:p>
                  </a:txBody>
                  <a:tcPr marL="29804" marR="29804" marT="14902" marB="14902" anchor="ctr"/>
                </a:tc>
                <a:extLst>
                  <a:ext uri="{0D108BD9-81ED-4DB2-BD59-A6C34878D82A}">
                    <a16:rowId xmlns:a16="http://schemas.microsoft.com/office/drawing/2014/main" val="1225215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106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파괴와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B3D7A6-0F7C-8E2B-AF6B-7A4D3C880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662" y="1100137"/>
            <a:ext cx="46386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65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파괴와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BE0459-326E-03F1-2C52-F3EEB7B6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187" y="1100137"/>
            <a:ext cx="61436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96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0" y="0"/>
            <a:ext cx="11992016" cy="770965"/>
          </a:xfrm>
        </p:spPr>
        <p:txBody>
          <a:bodyPr anchor="b">
            <a:normAutofit fontScale="90000"/>
          </a:bodyPr>
          <a:lstStyle/>
          <a:p>
            <a:r>
              <a:rPr lang="ko-KR" altLang="en-US" sz="4000" dirty="0">
                <a:ea typeface="맑은 고딕"/>
              </a:rPr>
              <a:t>데이터 분석 결과 </a:t>
            </a:r>
            <a:r>
              <a:rPr lang="en-US" altLang="ko-KR" sz="4000" dirty="0">
                <a:ea typeface="맑은 고딕"/>
              </a:rPr>
              <a:t>– </a:t>
            </a:r>
            <a:r>
              <a:rPr lang="en-US" altLang="ko-KR" sz="4000" dirty="0" err="1">
                <a:ea typeface="맑은 고딕"/>
              </a:rPr>
              <a:t>무엇을</a:t>
            </a:r>
            <a:r>
              <a:rPr lang="en-US" altLang="ko-KR" sz="4000" dirty="0">
                <a:ea typeface="맑은 고딕"/>
              </a:rPr>
              <a:t> </a:t>
            </a:r>
            <a:r>
              <a:rPr lang="en-US" altLang="ko-KR" sz="4000" dirty="0" err="1">
                <a:ea typeface="맑은 고딕"/>
              </a:rPr>
              <a:t>첫번째로</a:t>
            </a:r>
            <a:r>
              <a:rPr lang="en-US" altLang="ko-KR" sz="4000" dirty="0">
                <a:ea typeface="맑은 고딕"/>
              </a:rPr>
              <a:t> </a:t>
            </a:r>
            <a:r>
              <a:rPr lang="en-US" altLang="ko-KR" sz="4000" dirty="0" err="1">
                <a:ea typeface="맑은 고딕"/>
              </a:rPr>
              <a:t>하는</a:t>
            </a:r>
            <a:r>
              <a:rPr lang="en-US" altLang="ko-KR" sz="4000" dirty="0">
                <a:ea typeface="맑은 고딕"/>
              </a:rPr>
              <a:t> </a:t>
            </a:r>
            <a:r>
              <a:rPr lang="en-US" altLang="ko-KR" sz="4000" dirty="0" err="1">
                <a:ea typeface="맑은 고딕"/>
              </a:rPr>
              <a:t>것이</a:t>
            </a:r>
            <a:r>
              <a:rPr lang="en-US" altLang="ko-KR" sz="4000" dirty="0">
                <a:ea typeface="맑은 고딕"/>
              </a:rPr>
              <a:t> </a:t>
            </a:r>
            <a:r>
              <a:rPr lang="en-US" altLang="ko-KR" sz="4000" dirty="0" err="1">
                <a:ea typeface="맑은 고딕"/>
              </a:rPr>
              <a:t>좋을까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12FD88-F2AB-C00F-6EBA-7E9FBB05D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23" y="817888"/>
            <a:ext cx="11066583" cy="551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20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0" y="0"/>
            <a:ext cx="11992016" cy="770965"/>
          </a:xfrm>
        </p:spPr>
        <p:txBody>
          <a:bodyPr anchor="b">
            <a:normAutofit fontScale="90000"/>
          </a:bodyPr>
          <a:lstStyle/>
          <a:p>
            <a:r>
              <a:rPr lang="ko-KR" altLang="en-US" sz="4000" dirty="0">
                <a:ea typeface="맑은 고딕"/>
              </a:rPr>
              <a:t>데이터 분석 결과 </a:t>
            </a:r>
            <a:r>
              <a:rPr lang="en-US" altLang="ko-KR" sz="4000" dirty="0">
                <a:ea typeface="맑은 고딕"/>
              </a:rPr>
              <a:t>– </a:t>
            </a:r>
            <a:r>
              <a:rPr lang="en-US" altLang="ko-KR" sz="4000" dirty="0" err="1">
                <a:ea typeface="맑은 고딕"/>
              </a:rPr>
              <a:t>무엇을</a:t>
            </a:r>
            <a:r>
              <a:rPr lang="en-US" altLang="ko-KR" sz="4000" dirty="0">
                <a:ea typeface="맑은 고딕"/>
              </a:rPr>
              <a:t> </a:t>
            </a:r>
            <a:r>
              <a:rPr lang="en-US" altLang="ko-KR" sz="4000" dirty="0" err="1">
                <a:ea typeface="맑은 고딕"/>
              </a:rPr>
              <a:t>첫번째로</a:t>
            </a:r>
            <a:r>
              <a:rPr lang="en-US" altLang="ko-KR" sz="4000" dirty="0">
                <a:ea typeface="맑은 고딕"/>
              </a:rPr>
              <a:t> </a:t>
            </a:r>
            <a:r>
              <a:rPr lang="en-US" altLang="ko-KR" sz="4000" dirty="0" err="1">
                <a:ea typeface="맑은 고딕"/>
              </a:rPr>
              <a:t>하는</a:t>
            </a:r>
            <a:r>
              <a:rPr lang="en-US" altLang="ko-KR" sz="4000" dirty="0">
                <a:ea typeface="맑은 고딕"/>
              </a:rPr>
              <a:t> </a:t>
            </a:r>
            <a:r>
              <a:rPr lang="en-US" altLang="ko-KR" sz="4000" dirty="0" err="1">
                <a:ea typeface="맑은 고딕"/>
              </a:rPr>
              <a:t>것이</a:t>
            </a:r>
            <a:r>
              <a:rPr lang="en-US" altLang="ko-KR" sz="4000" dirty="0">
                <a:ea typeface="맑은 고딕"/>
              </a:rPr>
              <a:t> </a:t>
            </a:r>
            <a:r>
              <a:rPr lang="en-US" altLang="ko-KR" sz="4000" dirty="0" err="1">
                <a:ea typeface="맑은 고딕"/>
              </a:rPr>
              <a:t>좋을까</a:t>
            </a:r>
            <a:r>
              <a:rPr lang="en-US" altLang="ko-KR" sz="4000" dirty="0">
                <a:ea typeface="맑은 고딕"/>
              </a:rPr>
              <a:t>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1A96963-6794-0E7A-E74F-0B10EB2FD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219378"/>
              </p:ext>
            </p:extLst>
          </p:nvPr>
        </p:nvGraphicFramePr>
        <p:xfrm>
          <a:off x="475476" y="1859524"/>
          <a:ext cx="10878045" cy="296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175609">
                  <a:extLst>
                    <a:ext uri="{9D8B030D-6E8A-4147-A177-3AD203B41FA5}">
                      <a16:colId xmlns:a16="http://schemas.microsoft.com/office/drawing/2014/main" val="1312751724"/>
                    </a:ext>
                  </a:extLst>
                </a:gridCol>
                <a:gridCol w="2175609">
                  <a:extLst>
                    <a:ext uri="{9D8B030D-6E8A-4147-A177-3AD203B41FA5}">
                      <a16:colId xmlns:a16="http://schemas.microsoft.com/office/drawing/2014/main" val="1954007636"/>
                    </a:ext>
                  </a:extLst>
                </a:gridCol>
                <a:gridCol w="2175609">
                  <a:extLst>
                    <a:ext uri="{9D8B030D-6E8A-4147-A177-3AD203B41FA5}">
                      <a16:colId xmlns:a16="http://schemas.microsoft.com/office/drawing/2014/main" val="1350547945"/>
                    </a:ext>
                  </a:extLst>
                </a:gridCol>
                <a:gridCol w="2175609">
                  <a:extLst>
                    <a:ext uri="{9D8B030D-6E8A-4147-A177-3AD203B41FA5}">
                      <a16:colId xmlns:a16="http://schemas.microsoft.com/office/drawing/2014/main" val="2685257478"/>
                    </a:ext>
                  </a:extLst>
                </a:gridCol>
                <a:gridCol w="2175609">
                  <a:extLst>
                    <a:ext uri="{9D8B030D-6E8A-4147-A177-3AD203B41FA5}">
                      <a16:colId xmlns:a16="http://schemas.microsoft.com/office/drawing/2014/main" val="39837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R2score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801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firstblood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tx1"/>
                          </a:solidFill>
                          <a:latin typeface="맑은 고딕"/>
                        </a:rPr>
                        <a:t>0.575x + 0.175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343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firstdragon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tx1"/>
                          </a:solidFill>
                          <a:latin typeface="맑은 고딕"/>
                        </a:rPr>
                        <a:t>0.57x + 0.179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157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firstherald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0.455x+0.235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307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firstbaron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tx1"/>
                          </a:solidFill>
                          <a:latin typeface="맑은 고딕"/>
                        </a:rPr>
                        <a:t>0.954x+0.026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040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firsttower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0.806x+0.078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860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firstmidtower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0.787x+0.087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582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firsttothreetowers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0.801x+0.087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746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959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0" y="0"/>
            <a:ext cx="11992016" cy="770965"/>
          </a:xfrm>
        </p:spPr>
        <p:txBody>
          <a:bodyPr anchor="b">
            <a:normAutofit fontScale="90000"/>
          </a:bodyPr>
          <a:lstStyle/>
          <a:p>
            <a:r>
              <a:rPr lang="ko-KR" altLang="en-US" sz="4000" dirty="0">
                <a:ea typeface="맑은 고딕"/>
              </a:rPr>
              <a:t>데이터 분석 결과 </a:t>
            </a:r>
            <a:r>
              <a:rPr lang="en-US" altLang="ko-KR" sz="4000" dirty="0">
                <a:ea typeface="맑은 고딕"/>
              </a:rPr>
              <a:t>– </a:t>
            </a:r>
            <a:r>
              <a:rPr lang="en-US" altLang="ko-KR" sz="4000" dirty="0" err="1">
                <a:ea typeface="맑은 고딕"/>
              </a:rPr>
              <a:t>무엇을</a:t>
            </a:r>
            <a:r>
              <a:rPr lang="en-US" altLang="ko-KR" sz="4000" dirty="0">
                <a:ea typeface="맑은 고딕"/>
              </a:rPr>
              <a:t> </a:t>
            </a:r>
            <a:r>
              <a:rPr lang="en-US" altLang="ko-KR" sz="4000" dirty="0" err="1">
                <a:ea typeface="맑은 고딕"/>
              </a:rPr>
              <a:t>첫번째로</a:t>
            </a:r>
            <a:r>
              <a:rPr lang="en-US" altLang="ko-KR" sz="4000" dirty="0">
                <a:ea typeface="맑은 고딕"/>
              </a:rPr>
              <a:t> </a:t>
            </a:r>
            <a:r>
              <a:rPr lang="en-US" altLang="ko-KR" sz="4000" dirty="0" err="1">
                <a:ea typeface="맑은 고딕"/>
              </a:rPr>
              <a:t>하는</a:t>
            </a:r>
            <a:r>
              <a:rPr lang="en-US" altLang="ko-KR" sz="4000" dirty="0">
                <a:ea typeface="맑은 고딕"/>
              </a:rPr>
              <a:t> </a:t>
            </a:r>
            <a:r>
              <a:rPr lang="en-US" altLang="ko-KR" sz="4000" dirty="0" err="1">
                <a:ea typeface="맑은 고딕"/>
              </a:rPr>
              <a:t>것이</a:t>
            </a:r>
            <a:r>
              <a:rPr lang="en-US" altLang="ko-KR" sz="4000" dirty="0">
                <a:ea typeface="맑은 고딕"/>
              </a:rPr>
              <a:t> </a:t>
            </a:r>
            <a:r>
              <a:rPr lang="en-US" altLang="ko-KR" sz="4000" dirty="0" err="1">
                <a:ea typeface="맑은 고딕"/>
              </a:rPr>
              <a:t>좋을까</a:t>
            </a:r>
            <a:r>
              <a:rPr lang="en-US" altLang="ko-KR" sz="4000" dirty="0">
                <a:ea typeface="맑은 고딕"/>
              </a:rPr>
              <a:t>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840659-B637-23FD-756E-CCCA3D114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631" y="1061122"/>
            <a:ext cx="7237045" cy="50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3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분석한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609812-1D2B-ACCB-0454-032A0F359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9"/>
            <a:ext cx="9688296" cy="3454358"/>
          </a:xfrm>
        </p:spPr>
        <p:txBody>
          <a:bodyPr anchor="t">
            <a:normAutofit fontScale="92500"/>
          </a:bodyPr>
          <a:lstStyle/>
          <a:p>
            <a:r>
              <a:rPr lang="en-US" altLang="ko-KR" sz="3200" dirty="0"/>
              <a:t>2023_LOL_esports_match_data_from_OracleElixir.csv</a:t>
            </a:r>
          </a:p>
          <a:p>
            <a:r>
              <a:rPr lang="en-US" altLang="ko-KR" sz="3200" dirty="0">
                <a:hlinkClick r:id="rId2"/>
              </a:rPr>
              <a:t>https://oracleselixir.com/tools/downloads</a:t>
            </a:r>
            <a:endParaRPr lang="en-US" altLang="ko-KR" sz="3200" dirty="0"/>
          </a:p>
          <a:p>
            <a:r>
              <a:rPr lang="en-US" altLang="ko-KR" sz="3200" dirty="0"/>
              <a:t>2023 </a:t>
            </a:r>
            <a:r>
              <a:rPr lang="ko-KR" altLang="en-US" sz="3200" dirty="0" err="1"/>
              <a:t>리그오브레전드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이스포츠</a:t>
            </a:r>
            <a:r>
              <a:rPr lang="ko-KR" altLang="en-US" sz="3200" dirty="0"/>
              <a:t> 대회 경기 데이터</a:t>
            </a:r>
            <a:endParaRPr lang="en-US" altLang="ko-KR" sz="3200" dirty="0"/>
          </a:p>
          <a:p>
            <a:r>
              <a:rPr lang="ko-KR" altLang="en-US" sz="3200" dirty="0"/>
              <a:t>경기에서 사용한 챔피언</a:t>
            </a:r>
            <a:r>
              <a:rPr lang="en-US" altLang="ko-KR" sz="3200" dirty="0"/>
              <a:t>, </a:t>
            </a:r>
            <a:r>
              <a:rPr lang="ko-KR" altLang="en-US" sz="3200" dirty="0"/>
              <a:t>킬 </a:t>
            </a:r>
            <a:r>
              <a:rPr lang="en-US" altLang="ko-KR" sz="3200" dirty="0"/>
              <a:t>,</a:t>
            </a:r>
            <a:r>
              <a:rPr lang="ko-KR" altLang="en-US" sz="3200" dirty="0" err="1"/>
              <a:t>데스</a:t>
            </a:r>
            <a:r>
              <a:rPr lang="en-US" altLang="ko-KR" sz="3200" dirty="0"/>
              <a:t>, </a:t>
            </a:r>
            <a:r>
              <a:rPr lang="ko-KR" altLang="en-US" sz="3200" dirty="0"/>
              <a:t>더블 킬</a:t>
            </a:r>
            <a:r>
              <a:rPr lang="en-US" altLang="ko-KR" sz="3200" dirty="0"/>
              <a:t>, </a:t>
            </a:r>
          </a:p>
          <a:p>
            <a:pPr marL="0" indent="0">
              <a:buNone/>
            </a:pPr>
            <a:r>
              <a:rPr lang="en-US" altLang="ko-KR" sz="3200" dirty="0"/>
              <a:t>  </a:t>
            </a:r>
            <a:r>
              <a:rPr lang="ko-KR" altLang="en-US" sz="3200" dirty="0"/>
              <a:t>몬스터 처치 횟수</a:t>
            </a:r>
            <a:r>
              <a:rPr lang="en-US" altLang="ko-KR" sz="3200" dirty="0"/>
              <a:t>, </a:t>
            </a:r>
            <a:r>
              <a:rPr lang="ko-KR" altLang="en-US" sz="3200" dirty="0"/>
              <a:t>타워 파괴 횟수 등이 </a:t>
            </a:r>
            <a:r>
              <a:rPr lang="en-US" altLang="ko-KR" sz="3200" dirty="0"/>
              <a:t>csv</a:t>
            </a:r>
            <a:r>
              <a:rPr lang="ko-KR" altLang="en-US" sz="3200" dirty="0"/>
              <a:t>파일로</a:t>
            </a:r>
            <a:endParaRPr lang="en-US" altLang="ko-KR" sz="3200" dirty="0"/>
          </a:p>
          <a:p>
            <a:pPr marL="0" indent="0">
              <a:buNone/>
            </a:pPr>
            <a:r>
              <a:rPr lang="ko-KR" altLang="en-US" sz="3200" dirty="0"/>
              <a:t>  </a:t>
            </a:r>
            <a:r>
              <a:rPr lang="ko-KR" altLang="en-US" sz="3200" dirty="0" err="1"/>
              <a:t>정리되어있음</a:t>
            </a:r>
            <a:endParaRPr lang="en-US" altLang="ko-KR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6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 fontScale="90000"/>
          </a:bodyPr>
          <a:lstStyle/>
          <a:p>
            <a:r>
              <a:rPr lang="ko-KR" altLang="en-US" sz="4000" dirty="0"/>
              <a:t>부록</a:t>
            </a:r>
            <a:r>
              <a:rPr lang="en-US" altLang="ko-KR" sz="4000" dirty="0"/>
              <a:t>)</a:t>
            </a:r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챔피언 플레이 수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8066C5-F49C-847C-BA4C-079F7C16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81" y="779629"/>
            <a:ext cx="8394919" cy="52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82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 fontScale="90000"/>
          </a:bodyPr>
          <a:lstStyle/>
          <a:p>
            <a:r>
              <a:rPr lang="ko-KR" altLang="en-US" sz="4000" dirty="0"/>
              <a:t>부록</a:t>
            </a:r>
            <a:r>
              <a:rPr lang="en-US" altLang="ko-KR" sz="4000" dirty="0"/>
              <a:t>)</a:t>
            </a:r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en-US" altLang="ko-KR" sz="4000" dirty="0" err="1"/>
              <a:t>firstblood</a:t>
            </a:r>
            <a:r>
              <a:rPr lang="ko-KR" altLang="en-US" sz="4000" dirty="0"/>
              <a:t>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셋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째 자리에서 반올림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842A70-A418-7916-F9FF-8E31F5CD5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534" y="1006309"/>
            <a:ext cx="4789942" cy="484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33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en-US" altLang="ko-KR" sz="4000" dirty="0"/>
              <a:t>Reference</a:t>
            </a:r>
            <a:endParaRPr lang="ko-KR" altLang="en-US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8EEA8948-6D00-85DA-5C52-A999628477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248603"/>
              </p:ext>
            </p:extLst>
          </p:nvPr>
        </p:nvGraphicFramePr>
        <p:xfrm>
          <a:off x="0" y="741082"/>
          <a:ext cx="11961090" cy="485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0545">
                  <a:extLst>
                    <a:ext uri="{9D8B030D-6E8A-4147-A177-3AD203B41FA5}">
                      <a16:colId xmlns:a16="http://schemas.microsoft.com/office/drawing/2014/main" val="1801861099"/>
                    </a:ext>
                  </a:extLst>
                </a:gridCol>
                <a:gridCol w="5980545">
                  <a:extLst>
                    <a:ext uri="{9D8B030D-6E8A-4147-A177-3AD203B41FA5}">
                      <a16:colId xmlns:a16="http://schemas.microsoft.com/office/drawing/2014/main" val="1740021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링크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11094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it!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쉽게 배우는 파이썬 데이터 분석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김영우 저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이지스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퍼블리싱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분석의 전반적인 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86334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혼자 공부하는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머신러닝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딥러닝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박해선 저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한빛미디어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선형회귀 및 로지스틱 회귀를 구하는 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25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https://seaborn.pydata.org/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그래프 그리기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1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https://blog.naver.com/PostView.naver?blogId=kiddwannabe&amp;logNo=222655678945&amp;categoryNo=0&amp;parentCategoryNo=0&amp;currentPage=1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Seaborn </a:t>
                      </a:r>
                      <a:r>
                        <a:rPr lang="ko-KR" altLang="en-US" dirty="0"/>
                        <a:t>막대그래프에 </a:t>
                      </a:r>
                      <a:r>
                        <a:rPr lang="ko-KR" altLang="en-US" dirty="0" err="1"/>
                        <a:t>값표시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3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https://mindscale.kr/course/python-visualization-basic/grid/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한번에 여러 그래프 그리기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036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https://blog.naver.com/PostView.naver?blogId=kiddwannabe&amp;logNo=222655678945&amp;categoryNo=0&amp;parentCategoryNo=0&amp;currentPage=1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Seaborn </a:t>
                      </a:r>
                      <a:r>
                        <a:rPr lang="ko-KR" altLang="en-US" dirty="0"/>
                        <a:t>막대그래프에 </a:t>
                      </a:r>
                      <a:r>
                        <a:rPr lang="ko-KR" altLang="en-US" dirty="0" err="1"/>
                        <a:t>값표시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9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https://m.blog.naver.com/PostView.naver?isHttpsRedirect=true&amp;blogId=dotorimj2&amp;logNo=222117972039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산점도와</a:t>
                      </a:r>
                      <a:r>
                        <a:rPr lang="ko-KR" altLang="en-US" dirty="0"/>
                        <a:t> 선형회귀선 그리기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866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802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en-US" altLang="ko-KR" sz="4000" dirty="0" err="1"/>
              <a:t>Github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427DEE-272A-A0D4-24D6-6C7E88E71530}"/>
              </a:ext>
            </a:extLst>
          </p:cNvPr>
          <p:cNvSpPr txBox="1"/>
          <p:nvPr/>
        </p:nvSpPr>
        <p:spPr>
          <a:xfrm>
            <a:off x="1136397" y="1147482"/>
            <a:ext cx="10138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https://github.com/minchoCoin/LOL_data_analysis_prj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89071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6" name="그림 5" descr="야외, 하늘, 건물, 안개이(가) 표시된 사진&#10;&#10;자동 생성된 설명">
            <a:extLst>
              <a:ext uri="{FF2B5EF4-FFF2-40B4-BE49-F238E27FC236}">
                <a16:creationId xmlns:a16="http://schemas.microsoft.com/office/drawing/2014/main" id="{01F55A6B-2588-BB2D-6CE0-2F33F30074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88DE582-DE31-F7F3-2281-E9FD99C35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감사합니다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519752-E50E-6CB1-39F5-49F3AC830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김태훈</a:t>
            </a:r>
          </a:p>
        </p:txBody>
      </p:sp>
    </p:spTree>
    <p:extLst>
      <p:ext uri="{BB962C8B-B14F-4D97-AF65-F5344CB8AC3E}">
        <p14:creationId xmlns:p14="http://schemas.microsoft.com/office/powerpoint/2010/main" val="2348490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사용한 라이브러리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F593B68-AA18-63EF-9D23-9B593E6C4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633185"/>
              </p:ext>
            </p:extLst>
          </p:nvPr>
        </p:nvGraphicFramePr>
        <p:xfrm>
          <a:off x="1565834" y="770965"/>
          <a:ext cx="8340165" cy="5312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788">
                  <a:extLst>
                    <a:ext uri="{9D8B030D-6E8A-4147-A177-3AD203B41FA5}">
                      <a16:colId xmlns:a16="http://schemas.microsoft.com/office/drawing/2014/main" val="1572545523"/>
                    </a:ext>
                  </a:extLst>
                </a:gridCol>
                <a:gridCol w="6669377">
                  <a:extLst>
                    <a:ext uri="{9D8B030D-6E8A-4147-A177-3AD203B41FA5}">
                      <a16:colId xmlns:a16="http://schemas.microsoft.com/office/drawing/2014/main" val="2885378526"/>
                    </a:ext>
                  </a:extLst>
                </a:gridCol>
              </a:tblGrid>
              <a:tr h="8816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사용 라이브러리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082161"/>
                  </a:ext>
                </a:extLst>
              </a:tr>
              <a:tr h="8791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대용량 데이터 처리에 필요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효율적으로 데이터의 </a:t>
                      </a:r>
                      <a:r>
                        <a:rPr lang="ko-KR" altLang="en-US" dirty="0" err="1"/>
                        <a:t>평균구하기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csv </a:t>
                      </a:r>
                      <a:r>
                        <a:rPr lang="ko-KR" altLang="en-US" dirty="0"/>
                        <a:t>파일 읽기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587628"/>
                  </a:ext>
                </a:extLst>
              </a:tr>
              <a:tr h="8791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사이킷런에서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linear regression</a:t>
                      </a:r>
                      <a:r>
                        <a:rPr lang="ko-KR" altLang="en-US" dirty="0"/>
                        <a:t>에 필요한 데이터를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 err="1"/>
                        <a:t>Numpy.array</a:t>
                      </a:r>
                      <a:r>
                        <a:rPr lang="ko-KR" altLang="en-US" dirty="0"/>
                        <a:t>로 변경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202290"/>
                  </a:ext>
                </a:extLst>
              </a:tr>
              <a:tr h="8791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그래프 그릴 때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342538"/>
                  </a:ext>
                </a:extLst>
              </a:tr>
              <a:tr h="8791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blipFill>
                      <a:blip r:embed="rId5">
                        <a:extLs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그래프를 효율적으로 그릴 때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288044"/>
                  </a:ext>
                </a:extLst>
              </a:tr>
              <a:tr h="8791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Linear Regression</a:t>
                      </a:r>
                      <a:r>
                        <a:rPr lang="ko-KR" altLang="en-US" dirty="0"/>
                        <a:t>을 사용하기 위해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27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55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D905EA-4FBB-0A81-3951-A10428118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881062"/>
            <a:ext cx="11744325" cy="509587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259412E-9280-FDCD-94AC-948680024605}"/>
              </a:ext>
            </a:extLst>
          </p:cNvPr>
          <p:cNvSpPr/>
          <p:nvPr/>
        </p:nvSpPr>
        <p:spPr>
          <a:xfrm>
            <a:off x="516835" y="4482548"/>
            <a:ext cx="993913" cy="844826"/>
          </a:xfrm>
          <a:prstGeom prst="ellipse">
            <a:avLst/>
          </a:prstGeom>
          <a:noFill/>
          <a:ln w="666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0AA558C-E356-86AD-A747-7ABDD033C001}"/>
              </a:ext>
            </a:extLst>
          </p:cNvPr>
          <p:cNvSpPr/>
          <p:nvPr/>
        </p:nvSpPr>
        <p:spPr>
          <a:xfrm>
            <a:off x="3898210" y="4482548"/>
            <a:ext cx="993913" cy="844826"/>
          </a:xfrm>
          <a:prstGeom prst="ellipse">
            <a:avLst/>
          </a:prstGeom>
          <a:noFill/>
          <a:ln w="666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4697305-8361-C353-641F-8B8EFDD55214}"/>
              </a:ext>
            </a:extLst>
          </p:cNvPr>
          <p:cNvSpPr/>
          <p:nvPr/>
        </p:nvSpPr>
        <p:spPr>
          <a:xfrm>
            <a:off x="10681252" y="4406348"/>
            <a:ext cx="993913" cy="844826"/>
          </a:xfrm>
          <a:prstGeom prst="ellipse">
            <a:avLst/>
          </a:prstGeom>
          <a:noFill/>
          <a:ln w="666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374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3F3BDF-EF0C-9E5B-22BF-F41B27EB1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779"/>
            <a:ext cx="12192000" cy="24179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842169-AB1D-4D55-D91D-E43533C0B41C}"/>
              </a:ext>
            </a:extLst>
          </p:cNvPr>
          <p:cNvSpPr txBox="1"/>
          <p:nvPr/>
        </p:nvSpPr>
        <p:spPr>
          <a:xfrm>
            <a:off x="2050797" y="4286250"/>
            <a:ext cx="7840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주어진 데이터에서 </a:t>
            </a:r>
            <a:r>
              <a:rPr lang="en-US" altLang="ko-KR" dirty="0" err="1"/>
              <a:t>teamid</a:t>
            </a:r>
            <a:r>
              <a:rPr lang="en-US" altLang="ko-KR" dirty="0"/>
              <a:t> </a:t>
            </a:r>
            <a:r>
              <a:rPr lang="ko-KR" altLang="en-US" dirty="0"/>
              <a:t>열을 추출하여 중복을 없애 </a:t>
            </a:r>
            <a:r>
              <a:rPr lang="en-US" altLang="ko-KR" dirty="0" err="1"/>
              <a:t>teamList</a:t>
            </a:r>
            <a:r>
              <a:rPr lang="en-US" altLang="ko-KR" dirty="0"/>
              <a:t> </a:t>
            </a:r>
            <a:r>
              <a:rPr lang="ko-KR" altLang="en-US" dirty="0"/>
              <a:t>추출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팀의 각 경기 당 승리</a:t>
            </a:r>
            <a:r>
              <a:rPr lang="en-US" altLang="ko-KR" dirty="0"/>
              <a:t>/</a:t>
            </a:r>
            <a:r>
              <a:rPr lang="ko-KR" altLang="en-US" dirty="0"/>
              <a:t>패배 여부</a:t>
            </a:r>
            <a:r>
              <a:rPr lang="en-US" altLang="ko-KR" dirty="0"/>
              <a:t>, </a:t>
            </a:r>
            <a:r>
              <a:rPr lang="ko-KR" altLang="en-US" dirty="0"/>
              <a:t>킬</a:t>
            </a:r>
            <a:r>
              <a:rPr lang="en-US" altLang="ko-KR" dirty="0"/>
              <a:t>, </a:t>
            </a:r>
            <a:r>
              <a:rPr lang="ko-KR" altLang="en-US" dirty="0"/>
              <a:t>더블 킬</a:t>
            </a:r>
            <a:r>
              <a:rPr lang="en-US" altLang="ko-KR" dirty="0"/>
              <a:t>, </a:t>
            </a:r>
            <a:r>
              <a:rPr lang="ko-KR" altLang="en-US" dirty="0"/>
              <a:t>드래곤 처치 횟수 등 추출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Nan</a:t>
            </a:r>
            <a:r>
              <a:rPr lang="ko-KR" altLang="en-US" dirty="0"/>
              <a:t>제거</a:t>
            </a:r>
            <a:r>
              <a:rPr lang="en-US" altLang="ko-KR" dirty="0"/>
              <a:t>(=</a:t>
            </a:r>
            <a:r>
              <a:rPr lang="en-US" altLang="ko-KR" dirty="0" err="1"/>
              <a:t>match_data_filtered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542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F79504-ADF2-FB4C-A22D-CAAB8915E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123"/>
            <a:ext cx="12192000" cy="336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80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B1D096-35F4-8467-FAEA-0AE429EF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57" y="1219200"/>
            <a:ext cx="9172575" cy="198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85AE5A-2202-1931-6A93-E90BC7BAB941}"/>
              </a:ext>
            </a:extLst>
          </p:cNvPr>
          <p:cNvSpPr txBox="1"/>
          <p:nvPr/>
        </p:nvSpPr>
        <p:spPr>
          <a:xfrm>
            <a:off x="568421" y="3648198"/>
            <a:ext cx="108947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방금 추출한 팀 리스트를 순회하면서 </a:t>
            </a:r>
            <a:r>
              <a:rPr lang="en-US" altLang="ko-KR" dirty="0" err="1"/>
              <a:t>match_data_filtered</a:t>
            </a:r>
            <a:r>
              <a:rPr lang="ko-KR" altLang="en-US" dirty="0"/>
              <a:t>에서 그 팀의 데이터만 추출</a:t>
            </a:r>
            <a:r>
              <a:rPr lang="en-US" altLang="ko-KR" dirty="0"/>
              <a:t>(=</a:t>
            </a:r>
            <a:r>
              <a:rPr lang="en-US" altLang="ko-KR" dirty="0" err="1"/>
              <a:t>teamFiltered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승리는 </a:t>
            </a:r>
            <a:r>
              <a:rPr lang="en-US" altLang="ko-KR" dirty="0"/>
              <a:t>1, </a:t>
            </a:r>
            <a:r>
              <a:rPr lang="ko-KR" altLang="en-US" dirty="0"/>
              <a:t>패배는 </a:t>
            </a:r>
            <a:r>
              <a:rPr lang="en-US" altLang="ko-KR" dirty="0"/>
              <a:t>0</a:t>
            </a:r>
            <a:r>
              <a:rPr lang="ko-KR" altLang="en-US" dirty="0"/>
              <a:t>이므로</a:t>
            </a:r>
            <a:r>
              <a:rPr lang="en-US" altLang="ko-KR" dirty="0"/>
              <a:t>, </a:t>
            </a:r>
            <a:r>
              <a:rPr lang="en-US" altLang="ko-KR" dirty="0" err="1"/>
              <a:t>teamFiltered</a:t>
            </a:r>
            <a:r>
              <a:rPr lang="en-US" altLang="ko-KR" dirty="0"/>
              <a:t>[‘result’]</a:t>
            </a:r>
            <a:r>
              <a:rPr lang="ko-KR" altLang="en-US" dirty="0"/>
              <a:t>의 평균을 구하면 승률이 나옴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이것을 </a:t>
            </a:r>
            <a:r>
              <a:rPr lang="en-US" altLang="ko-KR" dirty="0" err="1"/>
              <a:t>winRate</a:t>
            </a:r>
            <a:r>
              <a:rPr lang="en-US" altLang="ko-KR" dirty="0"/>
              <a:t>[</a:t>
            </a:r>
            <a:r>
              <a:rPr lang="ko-KR" altLang="en-US" dirty="0"/>
              <a:t>각 팀</a:t>
            </a:r>
            <a:r>
              <a:rPr lang="en-US" altLang="ko-KR" dirty="0"/>
              <a:t>]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3685376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44C6D4-766A-9A63-D56B-17EA6405F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819" y="970661"/>
            <a:ext cx="6041651" cy="467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933</Words>
  <Application>Microsoft Office PowerPoint</Application>
  <PresentationFormat>와이드스크린</PresentationFormat>
  <Paragraphs>272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맑은 고딕</vt:lpstr>
      <vt:lpstr>Arial</vt:lpstr>
      <vt:lpstr>Office 테마</vt:lpstr>
      <vt:lpstr>League of Legends 데이터 분석</vt:lpstr>
      <vt:lpstr>목차</vt:lpstr>
      <vt:lpstr>분석한 데이터</vt:lpstr>
      <vt:lpstr>데이터 분석 방법 – 사용한 라이브러리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결과 – 킬과 승률</vt:lpstr>
      <vt:lpstr>데이터 분석 결과 – 킬과 승률</vt:lpstr>
      <vt:lpstr>데이터 분석 결과 – 미니언, 몬스터와 승률</vt:lpstr>
      <vt:lpstr>데이터 분석 결과 – 몬스터와 승률</vt:lpstr>
      <vt:lpstr>데이터 분석 결과 – 몬스터와 승률</vt:lpstr>
      <vt:lpstr>데이터 분석 결과 – 몬스터와 승률</vt:lpstr>
      <vt:lpstr>데이터 분석 결과 – 몬스터와 승률</vt:lpstr>
      <vt:lpstr>데이터 분석 결과 – 몬스터와 승률</vt:lpstr>
      <vt:lpstr>데이터 분석 결과 – 파괴와 승률</vt:lpstr>
      <vt:lpstr>데이터 분석 결과 – 파괴와 승률</vt:lpstr>
      <vt:lpstr>데이터 분석 결과 – 파괴와 승률</vt:lpstr>
      <vt:lpstr>데이터 분석 결과 – 파괴와 승률</vt:lpstr>
      <vt:lpstr>데이터 분석 결과 – 무엇을 첫번째로 하는 것이 좋을까</vt:lpstr>
      <vt:lpstr>데이터 분석 결과 – 무엇을 첫번째로 하는 것이 좋을까 </vt:lpstr>
      <vt:lpstr>데이터 분석 결과 – 무엇을 첫번째로 하는 것이 좋을까 </vt:lpstr>
      <vt:lpstr>부록)데이터 분석 결과 – 챔피언 플레이 수</vt:lpstr>
      <vt:lpstr>부록)데이터 분석 결과 – firstblood와 승률</vt:lpstr>
      <vt:lpstr>Reference</vt:lpstr>
      <vt:lpstr>Github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김태훈</dc:creator>
  <cp:lastModifiedBy>김태훈</cp:lastModifiedBy>
  <cp:revision>79</cp:revision>
  <dcterms:created xsi:type="dcterms:W3CDTF">2023-09-08T16:10:05Z</dcterms:created>
  <dcterms:modified xsi:type="dcterms:W3CDTF">2023-09-11T16:32:33Z</dcterms:modified>
</cp:coreProperties>
</file>